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9" r:id="rId3"/>
    <p:sldId id="258" r:id="rId4"/>
    <p:sldId id="261" r:id="rId5"/>
    <p:sldId id="260" r:id="rId6"/>
    <p:sldId id="263" r:id="rId7"/>
    <p:sldId id="262" r:id="rId8"/>
    <p:sldId id="265" r:id="rId9"/>
    <p:sldId id="266" r:id="rId10"/>
    <p:sldId id="268" r:id="rId11"/>
    <p:sldId id="267" r:id="rId12"/>
    <p:sldId id="269" r:id="rId13"/>
    <p:sldId id="264" r:id="rId14"/>
    <p:sldId id="270" r:id="rId15"/>
    <p:sldId id="274" r:id="rId16"/>
    <p:sldId id="271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346D4-691B-4828-9272-3E765E42CDFF}" type="datetimeFigureOut">
              <a:rPr lang="en-US" smtClean="0"/>
              <a:t>3/13/2013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526EB-4154-4612-A474-0AAC03E1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Measured split flow conditions after project implementation (dotted lines) and historical flow conditions pre-project shown as isolated points. Target values for split flow shown with red and blue shading.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526EB-4154-4612-A474-0AAC03E1F9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7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5F0-E338-4422-9DB7-A64FF0691E5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A575-9E18-4587-AFCF-03B31A6DB79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8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5F0-E338-4422-9DB7-A64FF0691E5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A575-9E18-4587-AFCF-03B31A6DB79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3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5F0-E338-4422-9DB7-A64FF0691E5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A575-9E18-4587-AFCF-03B31A6DB79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1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5F0-E338-4422-9DB7-A64FF0691E5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A575-9E18-4587-AFCF-03B31A6DB79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0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5F0-E338-4422-9DB7-A64FF0691E5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A575-9E18-4587-AFCF-03B31A6DB79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2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5F0-E338-4422-9DB7-A64FF0691E5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A575-9E18-4587-AFCF-03B31A6DB79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7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5F0-E338-4422-9DB7-A64FF0691E5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A575-9E18-4587-AFCF-03B31A6DB79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6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5F0-E338-4422-9DB7-A64FF0691E5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A575-9E18-4587-AFCF-03B31A6DB79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5F0-E338-4422-9DB7-A64FF0691E5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A575-9E18-4587-AFCF-03B31A6DB79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6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5F0-E338-4422-9DB7-A64FF0691E5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A575-9E18-4587-AFCF-03B31A6DB79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1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5F0-E338-4422-9DB7-A64FF0691E5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77EA575-9E18-4587-AFCF-03B31A6DB79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1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3E95F0-E338-4422-9DB7-A64FF0691E5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3/13/2013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7EA575-9E18-4587-AFCF-03B31A6DB79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96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619999" cy="50610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Sodom Channel Project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638299" y="1981200"/>
            <a:ext cx="5715000" cy="1371600"/>
          </a:xfrm>
          <a:solidFill>
            <a:srgbClr val="DBF5F9">
              <a:alpha val="67059"/>
            </a:srgb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Calapooia Watershed Council</a:t>
            </a:r>
          </a:p>
          <a:p>
            <a:pPr marL="0" indent="0" algn="ctr">
              <a:buNone/>
            </a:pPr>
            <a:r>
              <a:rPr lang="en-US" dirty="0" smtClean="0"/>
              <a:t>March 13, 2013</a:t>
            </a:r>
          </a:p>
          <a:p>
            <a:pPr marL="0" indent="0" algn="ctr">
              <a:buNone/>
            </a:pPr>
            <a:endParaRPr lang="en-US" sz="1500" dirty="0" smtClean="0"/>
          </a:p>
          <a:p>
            <a:pPr marL="0" indent="0" algn="ctr">
              <a:buNone/>
            </a:pPr>
            <a:r>
              <a:rPr lang="en-US" sz="2000" dirty="0" smtClean="0"/>
              <a:t>Denise Hoffert-Hay, Project Manager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Adjustment 3 </a:t>
            </a:r>
            <a:r>
              <a:rPr lang="en-US" dirty="0"/>
              <a:t>made to project during construction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038600"/>
          </a:xfrm>
        </p:spPr>
        <p:txBody>
          <a:bodyPr/>
          <a:lstStyle/>
          <a:p>
            <a:r>
              <a:rPr lang="en-US" dirty="0"/>
              <a:t>Rock ribs in the upstream riffle on the Sodom Channel were altered to slightly enlarge the low-flow opening for the Sodom </a:t>
            </a:r>
            <a:r>
              <a:rPr lang="en-US" dirty="0" smtClean="0"/>
              <a:t>Channel.</a:t>
            </a:r>
            <a:endParaRPr lang="en-US" dirty="0"/>
          </a:p>
        </p:txBody>
      </p:sp>
      <p:sp>
        <p:nvSpPr>
          <p:cNvPr id="4" name="Freeform 29"/>
          <p:cNvSpPr>
            <a:spLocks/>
          </p:cNvSpPr>
          <p:nvPr/>
        </p:nvSpPr>
        <p:spPr bwMode="auto">
          <a:xfrm>
            <a:off x="304800" y="4343400"/>
            <a:ext cx="8534400" cy="1404938"/>
          </a:xfrm>
          <a:custGeom>
            <a:avLst/>
            <a:gdLst>
              <a:gd name="T0" fmla="*/ 0 w 5842856"/>
              <a:gd name="T1" fmla="*/ 59844 h 725502"/>
              <a:gd name="T2" fmla="*/ 3324500 w 5842856"/>
              <a:gd name="T3" fmla="*/ 336586 h 725502"/>
              <a:gd name="T4" fmla="*/ 4551397 w 5842856"/>
              <a:gd name="T5" fmla="*/ 2642761 h 725502"/>
              <a:gd name="T6" fmla="*/ 6609424 w 5842856"/>
              <a:gd name="T7" fmla="*/ 2827256 h 725502"/>
              <a:gd name="T8" fmla="*/ 8192516 w 5842856"/>
              <a:gd name="T9" fmla="*/ 5041188 h 725502"/>
              <a:gd name="T10" fmla="*/ 10567162 w 5842856"/>
              <a:gd name="T11" fmla="*/ 4948941 h 725502"/>
              <a:gd name="T12" fmla="*/ 11635754 w 5842856"/>
              <a:gd name="T13" fmla="*/ 2827256 h 725502"/>
              <a:gd name="T14" fmla="*/ 13416735 w 5842856"/>
              <a:gd name="T15" fmla="*/ 2458271 h 725502"/>
              <a:gd name="T16" fmla="*/ 14999827 w 5842856"/>
              <a:gd name="T17" fmla="*/ 336586 h 725502"/>
              <a:gd name="T18" fmla="*/ 17691085 w 5842856"/>
              <a:gd name="T19" fmla="*/ 244338 h 725502"/>
              <a:gd name="T20" fmla="*/ 18205590 w 5842856"/>
              <a:gd name="T21" fmla="*/ 428833 h 7255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42856"/>
              <a:gd name="T34" fmla="*/ 0 h 725502"/>
              <a:gd name="T35" fmla="*/ 5842856 w 5842856"/>
              <a:gd name="T36" fmla="*/ 725502 h 72550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42856" h="725502">
                <a:moveTo>
                  <a:pt x="0" y="8239"/>
                </a:moveTo>
                <a:cubicBezTo>
                  <a:pt x="411691" y="-2345"/>
                  <a:pt x="823383" y="-12928"/>
                  <a:pt x="1066800" y="46339"/>
                </a:cubicBezTo>
                <a:cubicBezTo>
                  <a:pt x="1310217" y="105606"/>
                  <a:pt x="1284817" y="306689"/>
                  <a:pt x="1460500" y="363839"/>
                </a:cubicBezTo>
                <a:cubicBezTo>
                  <a:pt x="1636183" y="420989"/>
                  <a:pt x="1926167" y="334206"/>
                  <a:pt x="2120900" y="389239"/>
                </a:cubicBezTo>
                <a:cubicBezTo>
                  <a:pt x="2315633" y="444272"/>
                  <a:pt x="2417233" y="645356"/>
                  <a:pt x="2628900" y="694039"/>
                </a:cubicBezTo>
                <a:cubicBezTo>
                  <a:pt x="2840567" y="742722"/>
                  <a:pt x="3206750" y="732139"/>
                  <a:pt x="3390900" y="681339"/>
                </a:cubicBezTo>
                <a:cubicBezTo>
                  <a:pt x="3575050" y="630539"/>
                  <a:pt x="3581400" y="446389"/>
                  <a:pt x="3733800" y="389239"/>
                </a:cubicBezTo>
                <a:cubicBezTo>
                  <a:pt x="3886200" y="332089"/>
                  <a:pt x="4125383" y="395589"/>
                  <a:pt x="4305300" y="338439"/>
                </a:cubicBezTo>
                <a:cubicBezTo>
                  <a:pt x="4485217" y="281289"/>
                  <a:pt x="4584700" y="97139"/>
                  <a:pt x="4813300" y="46339"/>
                </a:cubicBezTo>
                <a:cubicBezTo>
                  <a:pt x="5041900" y="-4461"/>
                  <a:pt x="5505450" y="31522"/>
                  <a:pt x="5676900" y="33639"/>
                </a:cubicBezTo>
                <a:cubicBezTo>
                  <a:pt x="5848350" y="35756"/>
                  <a:pt x="5845175" y="47397"/>
                  <a:pt x="5842000" y="5903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Straight Arrow Connector 34"/>
          <p:cNvCxnSpPr>
            <a:cxnSpLocks noChangeShapeType="1"/>
          </p:cNvCxnSpPr>
          <p:nvPr/>
        </p:nvCxnSpPr>
        <p:spPr bwMode="auto">
          <a:xfrm>
            <a:off x="2063750" y="4572000"/>
            <a:ext cx="5016500" cy="0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32"/>
          <p:cNvCxnSpPr>
            <a:cxnSpLocks noChangeShapeType="1"/>
          </p:cNvCxnSpPr>
          <p:nvPr/>
        </p:nvCxnSpPr>
        <p:spPr bwMode="auto">
          <a:xfrm>
            <a:off x="3733800" y="5257800"/>
            <a:ext cx="1778000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658686" y="5563672"/>
            <a:ext cx="281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Low flow summer channel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7574" y="5563672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Arial" charset="0"/>
                <a:ea typeface="ＭＳ Ｐゴシック" charset="-128"/>
              </a:rPr>
              <a:t>High flow winter channel</a:t>
            </a:r>
          </a:p>
        </p:txBody>
      </p:sp>
    </p:spTree>
    <p:extLst>
      <p:ext uri="{BB962C8B-B14F-4D97-AF65-F5344CB8AC3E}">
        <p14:creationId xmlns:p14="http://schemas.microsoft.com/office/powerpoint/2010/main" val="17260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As-built view of </a:t>
            </a:r>
            <a:r>
              <a:rPr lang="en-US" dirty="0" smtClean="0"/>
              <a:t>rock rib - 2011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752600"/>
            <a:ext cx="8762999" cy="4909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39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US" dirty="0" smtClean="0"/>
              <a:t>As-built view of rock-rib - 2012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8" y="1530046"/>
            <a:ext cx="8634242" cy="5216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447800" y="2057400"/>
            <a:ext cx="4724400" cy="18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incremental </a:t>
            </a:r>
            <a:r>
              <a:rPr lang="en-US" dirty="0"/>
              <a:t>changes were made to the bifurcation </a:t>
            </a:r>
            <a:r>
              <a:rPr lang="en-US" dirty="0" smtClean="0"/>
              <a:t>area. Because </a:t>
            </a:r>
            <a:r>
              <a:rPr lang="en-US" dirty="0"/>
              <a:t>the split-flow conditions were performing within the design tolerances large-scale modifications were not warranted at this </a:t>
            </a:r>
            <a:r>
              <a:rPr lang="en-US" dirty="0" smtClean="0"/>
              <a:t>time.</a:t>
            </a:r>
          </a:p>
          <a:p>
            <a:r>
              <a:rPr lang="en-US" dirty="0" smtClean="0"/>
              <a:t>Additional monitoring </a:t>
            </a:r>
            <a:r>
              <a:rPr lang="en-US" dirty="0"/>
              <a:t>of flows during the upcoming winter should be continued to determine if additional modifications are necessary. </a:t>
            </a:r>
            <a:endParaRPr lang="en-US" dirty="0" smtClean="0"/>
          </a:p>
          <a:p>
            <a:r>
              <a:rPr lang="en-US" dirty="0" smtClean="0"/>
              <a:t>Historically, the bifurcation has been very </a:t>
            </a:r>
            <a:r>
              <a:rPr lang="en-US" dirty="0"/>
              <a:t>dynamic and will continue to be dynamic due to the fact that a single-thread river is being split into two rivers. </a:t>
            </a:r>
          </a:p>
        </p:txBody>
      </p:sp>
    </p:spTree>
    <p:extLst>
      <p:ext uri="{BB962C8B-B14F-4D97-AF65-F5344CB8AC3E}">
        <p14:creationId xmlns:p14="http://schemas.microsoft.com/office/powerpoint/2010/main" val="7322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FEMA Funded Channel Restoration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winter storm events 2011-12 resulted in bank erosion between Riffles 1 and 2 that threatened to destabilize the Sodom Channel.</a:t>
            </a:r>
          </a:p>
          <a:p>
            <a:r>
              <a:rPr lang="en-US" dirty="0" smtClean="0"/>
              <a:t>OR Parks and Recreation received disaster relief funding to restore the bank to prevent further migration of the channel.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6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M:\Photos\Oregon Projects\Calapooia River\Sodom Dam Project\2011 Sodom Construction\072511 - Fish Salvage\072511-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6" y="400770"/>
            <a:ext cx="9088774" cy="6019800"/>
          </a:xfrm>
          <a:prstGeom prst="rect">
            <a:avLst/>
          </a:prstGeom>
          <a:noFill/>
        </p:spPr>
      </p:pic>
      <p:pic>
        <p:nvPicPr>
          <p:cNvPr id="1026" name="Picture 2" descr="M:\Client-Data\2010\RDG-10-013 Sodom Dam Removal\2012 Post Project Information\FEMA Info\111511-4899.JPG"/>
          <p:cNvPicPr>
            <a:picLocks noChangeAspect="1" noChangeArrowheads="1"/>
          </p:cNvPicPr>
          <p:nvPr/>
        </p:nvPicPr>
        <p:blipFill>
          <a:blip r:embed="rId3" cstate="print"/>
          <a:srcRect l="15278" b="22412"/>
          <a:stretch>
            <a:fillRect/>
          </a:stretch>
        </p:blipFill>
        <p:spPr bwMode="auto">
          <a:xfrm>
            <a:off x="26197" y="609600"/>
            <a:ext cx="9061939" cy="5496585"/>
          </a:xfrm>
          <a:prstGeom prst="rect">
            <a:avLst/>
          </a:prstGeom>
          <a:noFill/>
        </p:spPr>
      </p:pic>
      <p:pic>
        <p:nvPicPr>
          <p:cNvPr id="1028" name="Picture 4" descr="M:\Photos\Oregon Projects\Calapooia River\Sodom Dam Project\2012\051412 - GPS Field Work\051412-88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26" y="824345"/>
            <a:ext cx="9088774" cy="60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810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90600"/>
          </a:xfrm>
        </p:spPr>
        <p:txBody>
          <a:bodyPr/>
          <a:lstStyle/>
          <a:p>
            <a:r>
              <a:rPr lang="en-US" dirty="0" smtClean="0"/>
              <a:t>Restored bank – Fall 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7" y="1524000"/>
            <a:ext cx="7733463" cy="513640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2520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98139"/>
            <a:ext cx="7696200" cy="511165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74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Community Concerns from 2011-2012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Calapooia Landowner Concerns</a:t>
            </a:r>
          </a:p>
          <a:p>
            <a:r>
              <a:rPr lang="en-US" dirty="0" smtClean="0"/>
              <a:t>Calapooia Channel out-of-bank for extended time period compared with pre-project conditions</a:t>
            </a:r>
          </a:p>
          <a:p>
            <a:r>
              <a:rPr lang="en-US" dirty="0" smtClean="0"/>
              <a:t>Calapooia Channel flows not receding as rapidly following storm events as pre-project conditions</a:t>
            </a:r>
          </a:p>
          <a:p>
            <a:pPr marL="0" indent="0">
              <a:buNone/>
            </a:pPr>
            <a:r>
              <a:rPr lang="en-US" b="1" dirty="0" smtClean="0"/>
              <a:t>Sodom Channel Landowner Concerns</a:t>
            </a:r>
          </a:p>
          <a:p>
            <a:r>
              <a:rPr lang="en-US" dirty="0" smtClean="0"/>
              <a:t>Sodom Channel out of bank during high flows</a:t>
            </a:r>
          </a:p>
          <a:p>
            <a:r>
              <a:rPr lang="en-US" dirty="0" smtClean="0"/>
              <a:t>Sodom Channel experiencing erosion downstream from project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8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31206"/>
            <a:ext cx="8991599" cy="611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347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Adjustment 1 made to project during construction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6670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</a:t>
            </a:r>
            <a:r>
              <a:rPr lang="en-US" sz="2800" dirty="0" smtClean="0"/>
              <a:t>educed </a:t>
            </a:r>
            <a:r>
              <a:rPr lang="en-US" sz="2800" dirty="0"/>
              <a:t>the channel cross section area of the Calapooia River at the </a:t>
            </a:r>
            <a:r>
              <a:rPr lang="en-US" sz="2800" dirty="0" smtClean="0"/>
              <a:t>bifurcation:</a:t>
            </a:r>
          </a:p>
          <a:p>
            <a:pPr lvl="1"/>
            <a:r>
              <a:rPr lang="en-US" dirty="0" smtClean="0"/>
              <a:t>Added large wood and boulders to the Calapooia inlet. </a:t>
            </a:r>
          </a:p>
          <a:p>
            <a:r>
              <a:rPr lang="en-US" sz="2800" dirty="0" smtClean="0"/>
              <a:t>Result:</a:t>
            </a:r>
          </a:p>
          <a:p>
            <a:pPr lvl="1"/>
            <a:r>
              <a:rPr lang="en-US" dirty="0" smtClean="0"/>
              <a:t>More resistance </a:t>
            </a:r>
            <a:r>
              <a:rPr lang="en-US" dirty="0"/>
              <a:t>for flow going down the Calapooia River at the </a:t>
            </a:r>
            <a:r>
              <a:rPr lang="en-US" dirty="0" smtClean="0"/>
              <a:t>bifurcation. 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762000" y="5100277"/>
            <a:ext cx="3505200" cy="1452923"/>
          </a:xfrm>
          <a:custGeom>
            <a:avLst/>
            <a:gdLst>
              <a:gd name="connsiteX0" fmla="*/ 0 w 2818990"/>
              <a:gd name="connsiteY0" fmla="*/ 24114 h 1232343"/>
              <a:gd name="connsiteX1" fmla="*/ 443345 w 2818990"/>
              <a:gd name="connsiteY1" fmla="*/ 176514 h 1232343"/>
              <a:gd name="connsiteX2" fmla="*/ 789709 w 2818990"/>
              <a:gd name="connsiteY2" fmla="*/ 1077059 h 1232343"/>
              <a:gd name="connsiteX3" fmla="*/ 1925781 w 2818990"/>
              <a:gd name="connsiteY3" fmla="*/ 1146332 h 1232343"/>
              <a:gd name="connsiteX4" fmla="*/ 2216727 w 2818990"/>
              <a:gd name="connsiteY4" fmla="*/ 190369 h 1232343"/>
              <a:gd name="connsiteX5" fmla="*/ 2757054 w 2818990"/>
              <a:gd name="connsiteY5" fmla="*/ 10259 h 1232343"/>
              <a:gd name="connsiteX6" fmla="*/ 2784763 w 2818990"/>
              <a:gd name="connsiteY6" fmla="*/ 37969 h 123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8990" h="1232343">
                <a:moveTo>
                  <a:pt x="0" y="24114"/>
                </a:moveTo>
                <a:cubicBezTo>
                  <a:pt x="155863" y="12568"/>
                  <a:pt x="311727" y="1023"/>
                  <a:pt x="443345" y="176514"/>
                </a:cubicBezTo>
                <a:cubicBezTo>
                  <a:pt x="574963" y="352005"/>
                  <a:pt x="542636" y="915423"/>
                  <a:pt x="789709" y="1077059"/>
                </a:cubicBezTo>
                <a:cubicBezTo>
                  <a:pt x="1036782" y="1238695"/>
                  <a:pt x="1687945" y="1294114"/>
                  <a:pt x="1925781" y="1146332"/>
                </a:cubicBezTo>
                <a:cubicBezTo>
                  <a:pt x="2163617" y="998550"/>
                  <a:pt x="2078182" y="379715"/>
                  <a:pt x="2216727" y="190369"/>
                </a:cubicBezTo>
                <a:cubicBezTo>
                  <a:pt x="2355273" y="1023"/>
                  <a:pt x="2662381" y="35659"/>
                  <a:pt x="2757054" y="10259"/>
                </a:cubicBezTo>
                <a:cubicBezTo>
                  <a:pt x="2851727" y="-15141"/>
                  <a:pt x="2818245" y="11414"/>
                  <a:pt x="2784763" y="379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724400" y="5092257"/>
            <a:ext cx="3241554" cy="1460943"/>
          </a:xfrm>
          <a:custGeom>
            <a:avLst/>
            <a:gdLst>
              <a:gd name="connsiteX0" fmla="*/ 0 w 2818990"/>
              <a:gd name="connsiteY0" fmla="*/ 24114 h 1232343"/>
              <a:gd name="connsiteX1" fmla="*/ 443345 w 2818990"/>
              <a:gd name="connsiteY1" fmla="*/ 176514 h 1232343"/>
              <a:gd name="connsiteX2" fmla="*/ 789709 w 2818990"/>
              <a:gd name="connsiteY2" fmla="*/ 1077059 h 1232343"/>
              <a:gd name="connsiteX3" fmla="*/ 1925781 w 2818990"/>
              <a:gd name="connsiteY3" fmla="*/ 1146332 h 1232343"/>
              <a:gd name="connsiteX4" fmla="*/ 2216727 w 2818990"/>
              <a:gd name="connsiteY4" fmla="*/ 190369 h 1232343"/>
              <a:gd name="connsiteX5" fmla="*/ 2757054 w 2818990"/>
              <a:gd name="connsiteY5" fmla="*/ 10259 h 1232343"/>
              <a:gd name="connsiteX6" fmla="*/ 2784763 w 2818990"/>
              <a:gd name="connsiteY6" fmla="*/ 37969 h 123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8990" h="1232343">
                <a:moveTo>
                  <a:pt x="0" y="24114"/>
                </a:moveTo>
                <a:cubicBezTo>
                  <a:pt x="155863" y="12568"/>
                  <a:pt x="311727" y="1023"/>
                  <a:pt x="443345" y="176514"/>
                </a:cubicBezTo>
                <a:cubicBezTo>
                  <a:pt x="574963" y="352005"/>
                  <a:pt x="542636" y="915423"/>
                  <a:pt x="789709" y="1077059"/>
                </a:cubicBezTo>
                <a:cubicBezTo>
                  <a:pt x="1036782" y="1238695"/>
                  <a:pt x="1687945" y="1294114"/>
                  <a:pt x="1925781" y="1146332"/>
                </a:cubicBezTo>
                <a:cubicBezTo>
                  <a:pt x="2163617" y="998550"/>
                  <a:pt x="2078182" y="379715"/>
                  <a:pt x="2216727" y="190369"/>
                </a:cubicBezTo>
                <a:cubicBezTo>
                  <a:pt x="2355273" y="1023"/>
                  <a:pt x="2662381" y="35659"/>
                  <a:pt x="2757054" y="10259"/>
                </a:cubicBezTo>
                <a:cubicBezTo>
                  <a:pt x="2851727" y="-15141"/>
                  <a:pt x="2818245" y="11414"/>
                  <a:pt x="2784763" y="379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18693" y="5719606"/>
            <a:ext cx="228600" cy="3744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72299" y="5737743"/>
            <a:ext cx="381000" cy="3744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58423" y="5781057"/>
            <a:ext cx="190500" cy="391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6708483" y="6057052"/>
            <a:ext cx="384259" cy="339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9649037">
            <a:off x="6639599" y="5644136"/>
            <a:ext cx="800100" cy="187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8942950">
            <a:off x="6485765" y="5978000"/>
            <a:ext cx="907257" cy="158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8331208">
            <a:off x="6727256" y="5415806"/>
            <a:ext cx="800100" cy="187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08483" y="5737743"/>
            <a:ext cx="263816" cy="293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4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82000" cy="743712"/>
          </a:xfrm>
        </p:spPr>
        <p:txBody>
          <a:bodyPr>
            <a:noAutofit/>
          </a:bodyPr>
          <a:lstStyle/>
          <a:p>
            <a:r>
              <a:rPr lang="en-US" sz="4400" dirty="0"/>
              <a:t>As-built view of bifurcation</a:t>
            </a:r>
            <a:r>
              <a:rPr lang="en-US" sz="4400" dirty="0" smtClean="0"/>
              <a:t>, 2011</a:t>
            </a:r>
            <a:endParaRPr lang="en-US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5" y="1676400"/>
            <a:ext cx="8879865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11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9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As-built view of bifurcation 2012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" y="1600200"/>
            <a:ext cx="8866910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724400" y="3657600"/>
            <a:ext cx="19812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3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Adjustment 2 </a:t>
            </a:r>
            <a:r>
              <a:rPr lang="en-US" dirty="0"/>
              <a:t>made to project during construction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Existing </a:t>
            </a:r>
            <a:r>
              <a:rPr lang="en-US" dirty="0"/>
              <a:t>wood piles were lowered and/or removed from the upstream riffle </a:t>
            </a:r>
            <a:r>
              <a:rPr lang="en-US" dirty="0" smtClean="0"/>
              <a:t>(Riffle </a:t>
            </a:r>
            <a:r>
              <a:rPr lang="en-US" dirty="0"/>
              <a:t>1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Result:</a:t>
            </a:r>
          </a:p>
          <a:p>
            <a:pPr lvl="1"/>
            <a:r>
              <a:rPr lang="en-US" dirty="0" smtClean="0"/>
              <a:t>Minimize </a:t>
            </a:r>
            <a:r>
              <a:rPr lang="en-US" dirty="0"/>
              <a:t>the potential for large wood accumulations that can alter split flow conditions and potentially cause large rafts of wood to float down the Sodom Channel.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7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As-built view of </a:t>
            </a:r>
            <a:r>
              <a:rPr lang="en-US" dirty="0" smtClean="0"/>
              <a:t>Riffle 1 - 2011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91818" cy="50346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391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42109"/>
          </a:xfrm>
        </p:spPr>
        <p:txBody>
          <a:bodyPr>
            <a:normAutofit/>
          </a:bodyPr>
          <a:lstStyle/>
          <a:p>
            <a:r>
              <a:rPr lang="en-US" dirty="0"/>
              <a:t>As-built view of </a:t>
            </a:r>
            <a:r>
              <a:rPr lang="en-US" dirty="0" smtClean="0"/>
              <a:t>Riffle 1 - 2012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04950"/>
            <a:ext cx="8382000" cy="523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5627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407</Words>
  <Application>Microsoft Office PowerPoint</Application>
  <PresentationFormat>On-screen Show (4:3)</PresentationFormat>
  <Paragraphs>42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Flow</vt:lpstr>
      <vt:lpstr>Sodom Channel Project Update</vt:lpstr>
      <vt:lpstr>Community Concerns from 2011-2012</vt:lpstr>
      <vt:lpstr>PowerPoint Presentation</vt:lpstr>
      <vt:lpstr>Adjustment 1 made to project during construction 2012</vt:lpstr>
      <vt:lpstr>As-built view of bifurcation, 2011</vt:lpstr>
      <vt:lpstr>As-built view of bifurcation 2012</vt:lpstr>
      <vt:lpstr>Adjustment 2 made to project during construction 2012</vt:lpstr>
      <vt:lpstr>As-built view of Riffle 1 - 2011</vt:lpstr>
      <vt:lpstr>As-built view of Riffle 1 - 2012</vt:lpstr>
      <vt:lpstr>Adjustment 3 made to project during construction 2012</vt:lpstr>
      <vt:lpstr>As-built view of rock rib - 2011</vt:lpstr>
      <vt:lpstr>As-built view of rock-rib - 2012</vt:lpstr>
      <vt:lpstr>Conclusions</vt:lpstr>
      <vt:lpstr>FEMA Funded Channel Restoration </vt:lpstr>
      <vt:lpstr>PowerPoint Presentation</vt:lpstr>
      <vt:lpstr>Restored bank – Fall 2012</vt:lpstr>
      <vt:lpstr>Questions</vt:lpstr>
    </vt:vector>
  </TitlesOfParts>
  <Company>American Rivers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Sodom Channel Project Update</dc:title>
  <dc:creator>Denise Hoffert-Hay</dc:creator>
  <cp:lastModifiedBy>Denise Hoffert-Hay</cp:lastModifiedBy>
  <cp:revision>18</cp:revision>
  <dcterms:created xsi:type="dcterms:W3CDTF">2013-03-07T23:41:34Z</dcterms:created>
  <dcterms:modified xsi:type="dcterms:W3CDTF">2013-03-14T01:15:37Z</dcterms:modified>
</cp:coreProperties>
</file>